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83" r:id="rId5"/>
    <p:sldId id="257" r:id="rId6"/>
    <p:sldId id="287" r:id="rId7"/>
    <p:sldId id="289" r:id="rId8"/>
    <p:sldId id="288" r:id="rId9"/>
    <p:sldId id="284" r:id="rId10"/>
    <p:sldId id="265" r:id="rId11"/>
    <p:sldId id="273" r:id="rId12"/>
    <p:sldId id="27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0F"/>
    <a:srgbClr val="4F17A8"/>
    <a:srgbClr val="2B008C"/>
    <a:srgbClr val="8A66C4"/>
    <a:srgbClr val="C4B2E3"/>
    <a:srgbClr val="E5DCF2"/>
    <a:srgbClr val="05BFE0"/>
    <a:srgbClr val="0080A8"/>
    <a:srgbClr val="59D4EB"/>
    <a:srgbClr val="AB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58"/>
  </p:normalViewPr>
  <p:slideViewPr>
    <p:cSldViewPr snapToGrid="0" snapToObjects="1">
      <p:cViewPr varScale="1">
        <p:scale>
          <a:sx n="80" d="100"/>
          <a:sy n="80" d="100"/>
        </p:scale>
        <p:origin x="30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6.emf"/><Relationship Id="rId7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20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6.emf"/><Relationship Id="rId7" Type="http://schemas.openxmlformats.org/officeDocument/2006/relationships/image" Target="../media/image32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emf"/><Relationship Id="rId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22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5.emf"/><Relationship Id="rId7" Type="http://schemas.openxmlformats.org/officeDocument/2006/relationships/image" Target="../media/image2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11" Type="http://schemas.openxmlformats.org/officeDocument/2006/relationships/image" Target="../media/image21.png"/><Relationship Id="rId5" Type="http://schemas.openxmlformats.org/officeDocument/2006/relationships/image" Target="../media/image22.emf"/><Relationship Id="rId10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image" Target="../media/image27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22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22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22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22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5FBECAD-87A7-BB79-B6B4-4EDB4AF13C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29830282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25" imgH="426" progId="TCLayout.ActiveDocument.1">
                  <p:embed/>
                </p:oleObj>
              </mc:Choice>
              <mc:Fallback>
                <p:oleObj name="think-cell Slide" r:id="rId38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22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40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kwame.osei-tutu@azubiafrica.org" TargetMode="External"/><Relationship Id="rId2" Type="http://schemas.openxmlformats.org/officeDocument/2006/relationships/hyperlink" Target="mailto:benjamin.schunke@azubiafrica.org" TargetMode="Externa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8B3C111-4AB6-5629-CDBD-E76BE8BB4A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6012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0171539-4396-E84B-9B0B-32507DFC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b="1" dirty="0"/>
              <a:t>Productivity hacks for managers and their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Leverage International Toolboxes </a:t>
            </a:r>
            <a:br>
              <a:rPr lang="en-US" dirty="0"/>
            </a:br>
            <a:r>
              <a:rPr lang="en-US" dirty="0"/>
              <a:t>For Increased Performance </a:t>
            </a:r>
            <a:br>
              <a:rPr lang="en-US" dirty="0"/>
            </a:br>
            <a:r>
              <a:rPr lang="en-US" dirty="0"/>
              <a:t>(German-Ghanaian Case Study)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77A2D-D46E-1748-B779-01F735DAB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BENJAMIN SCHUNKE</a:t>
            </a:r>
            <a:br>
              <a:rPr lang="en-US" dirty="0"/>
            </a:br>
            <a:r>
              <a:rPr lang="en-US" dirty="0"/>
              <a:t>KWAME OSEI-TUTU</a:t>
            </a:r>
          </a:p>
        </p:txBody>
      </p:sp>
    </p:spTree>
    <p:extLst>
      <p:ext uri="{BB962C8B-B14F-4D97-AF65-F5344CB8AC3E}">
        <p14:creationId xmlns:p14="http://schemas.microsoft.com/office/powerpoint/2010/main" val="38519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744022BE-A009-767A-03EB-4D70A3F1AE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8494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FC274C7-C9EB-264D-8DBE-910D851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Our company FAIRPOINTERS – we are all about PRODUCTIVITY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83DED-36A7-BA4D-857D-2F58025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CA741-EFF6-9B4F-B80B-0FBBB6871F49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D405-56F0-DC4E-A8AE-97B9A2DC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7ACE-9C41-8D4A-9234-B5B6863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D6F5D4-D497-02D3-FA8B-AEA4590BA1CE}"/>
              </a:ext>
            </a:extLst>
          </p:cNvPr>
          <p:cNvCxnSpPr/>
          <p:nvPr/>
        </p:nvCxnSpPr>
        <p:spPr>
          <a:xfrm>
            <a:off x="314325" y="2033081"/>
            <a:ext cx="5705475" cy="0"/>
          </a:xfrm>
          <a:prstGeom prst="line">
            <a:avLst/>
          </a:prstGeom>
          <a:ln>
            <a:solidFill>
              <a:srgbClr val="4F1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A284D13-7584-D696-44B9-B83D5587AAA4}"/>
              </a:ext>
            </a:extLst>
          </p:cNvPr>
          <p:cNvSpPr/>
          <p:nvPr/>
        </p:nvSpPr>
        <p:spPr>
          <a:xfrm>
            <a:off x="314324" y="1799616"/>
            <a:ext cx="3762375" cy="46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rgbClr val="4F17A8"/>
                </a:solidFill>
              </a:rPr>
              <a:t>FAIRPOINTERS as a Company...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FCD1E4-EAD0-1C64-2F2D-9853A86DE4D9}"/>
              </a:ext>
            </a:extLst>
          </p:cNvPr>
          <p:cNvCxnSpPr/>
          <p:nvPr/>
        </p:nvCxnSpPr>
        <p:spPr>
          <a:xfrm>
            <a:off x="6172200" y="2033081"/>
            <a:ext cx="5700712" cy="0"/>
          </a:xfrm>
          <a:prstGeom prst="line">
            <a:avLst/>
          </a:prstGeom>
          <a:ln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C2BB44C-85B0-0181-7FE4-73F564EB80E4}"/>
              </a:ext>
            </a:extLst>
          </p:cNvPr>
          <p:cNvSpPr/>
          <p:nvPr/>
        </p:nvSpPr>
        <p:spPr>
          <a:xfrm>
            <a:off x="6172199" y="1799616"/>
            <a:ext cx="3295651" cy="46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rgbClr val="FF610F"/>
                </a:solidFill>
              </a:rPr>
              <a:t>... and as a Service Provider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46900C5-1311-9F57-4C59-84726874F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375" y="5032375"/>
            <a:ext cx="1003300" cy="1003300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314759B-00D5-42B9-1EC7-16E412830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2326639"/>
            <a:ext cx="5705475" cy="3709035"/>
          </a:xfrm>
          <a:noFill/>
        </p:spPr>
        <p:txBody>
          <a:bodyPr/>
          <a:lstStyle/>
          <a:p>
            <a:pPr lvl="1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sz="1800" dirty="0"/>
              <a:t>Our purpose is to </a:t>
            </a:r>
            <a:r>
              <a:rPr lang="en-US" sz="1800" b="1" dirty="0"/>
              <a:t>create scalable and quality employment</a:t>
            </a:r>
            <a:r>
              <a:rPr lang="en-US" sz="1800" dirty="0"/>
              <a:t> in </a:t>
            </a:r>
            <a:r>
              <a:rPr lang="en-US" sz="1800" b="1" dirty="0"/>
              <a:t>Africa.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sz="1800" dirty="0"/>
              <a:t>We </a:t>
            </a:r>
            <a:r>
              <a:rPr lang="en-US" sz="1800" b="1" dirty="0"/>
              <a:t>upskill &amp; manage</a:t>
            </a:r>
            <a:r>
              <a:rPr lang="en-US" sz="1800" dirty="0"/>
              <a:t> our staff to </a:t>
            </a:r>
            <a:r>
              <a:rPr lang="en-US" sz="1800" b="1" dirty="0"/>
              <a:t>international standards.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sz="1800" dirty="0"/>
              <a:t>Linking </a:t>
            </a:r>
            <a:r>
              <a:rPr lang="en-US" sz="1800" b="1" dirty="0"/>
              <a:t>outstanding minded talents </a:t>
            </a:r>
            <a:r>
              <a:rPr lang="en-US" sz="1800" dirty="0"/>
              <a:t>with ambitious and </a:t>
            </a:r>
            <a:r>
              <a:rPr lang="en-US" sz="1800" b="1" dirty="0"/>
              <a:t>demanding clients overseas.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sz="1800" dirty="0"/>
              <a:t>We achieve this by: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dirty="0"/>
              <a:t>Relentless </a:t>
            </a:r>
            <a:r>
              <a:rPr lang="en-US" b="1" dirty="0"/>
              <a:t>productivity orientation</a:t>
            </a:r>
            <a:r>
              <a:rPr lang="en-US" dirty="0"/>
              <a:t>, using best practice tools  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dirty="0"/>
              <a:t>Unconditional </a:t>
            </a:r>
            <a:r>
              <a:rPr lang="en-US" b="1" dirty="0"/>
              <a:t>client orientation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dirty="0"/>
              <a:t>True </a:t>
            </a:r>
            <a:r>
              <a:rPr lang="en-US" b="1" dirty="0"/>
              <a:t>mental health </a:t>
            </a:r>
            <a:r>
              <a:rPr lang="en-US" dirty="0"/>
              <a:t>management 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r>
              <a:rPr lang="en-US" b="1" dirty="0"/>
              <a:t>Tailored training </a:t>
            </a:r>
            <a:r>
              <a:rPr lang="en-US" dirty="0"/>
              <a:t>for team excellence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4F17A8"/>
              </a:buClr>
            </a:pPr>
            <a:endParaRPr lang="en-US" sz="1800" b="1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70CB941-E42C-61F5-4C3D-1447CF675F7C}"/>
              </a:ext>
            </a:extLst>
          </p:cNvPr>
          <p:cNvSpPr txBox="1">
            <a:spLocks/>
          </p:cNvSpPr>
          <p:nvPr/>
        </p:nvSpPr>
        <p:spPr>
          <a:xfrm>
            <a:off x="6172200" y="2326639"/>
            <a:ext cx="5705475" cy="370903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sz="1800" dirty="0"/>
              <a:t>Our mission is to </a:t>
            </a:r>
            <a:r>
              <a:rPr lang="en-US" sz="1800" b="1" dirty="0"/>
              <a:t>make our clients more productive </a:t>
            </a:r>
            <a:r>
              <a:rPr lang="en-US" sz="1800" dirty="0"/>
              <a:t>– by doing their work for them 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sz="1800" dirty="0"/>
              <a:t>We specialize in creating </a:t>
            </a:r>
            <a:r>
              <a:rPr lang="en-US" sz="1800" b="1" dirty="0"/>
              <a:t>high-quality presentations &amp; documents </a:t>
            </a:r>
            <a:r>
              <a:rPr lang="en-US" sz="1800" dirty="0"/>
              <a:t>for C-level and international consultants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sz="1800" dirty="0"/>
              <a:t>We work </a:t>
            </a:r>
            <a:r>
              <a:rPr lang="en-US" sz="1800" b="1" dirty="0"/>
              <a:t>overnight</a:t>
            </a:r>
            <a:r>
              <a:rPr lang="en-US" sz="1800" dirty="0"/>
              <a:t> as well as </a:t>
            </a:r>
            <a:r>
              <a:rPr lang="en-US" sz="1800" b="1" dirty="0"/>
              <a:t>ad-hoc</a:t>
            </a:r>
            <a:r>
              <a:rPr lang="en-US" sz="1800" dirty="0"/>
              <a:t> 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sz="1800" dirty="0"/>
              <a:t>We handle a </a:t>
            </a:r>
            <a:r>
              <a:rPr lang="en-US" sz="1800" b="1" dirty="0"/>
              <a:t>wide range </a:t>
            </a:r>
            <a:r>
              <a:rPr lang="en-US" sz="1800" dirty="0"/>
              <a:t>of tasks, including: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dirty="0"/>
              <a:t>Sketches to presentation 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dirty="0"/>
              <a:t>Presentation story lining 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dirty="0"/>
              <a:t>Data analysis &amp; visualization</a:t>
            </a:r>
          </a:p>
          <a:p>
            <a:pPr lvl="2">
              <a:spcBef>
                <a:spcPts val="0"/>
              </a:spcBef>
              <a:spcAft>
                <a:spcPts val="800"/>
              </a:spcAft>
              <a:buClr>
                <a:srgbClr val="FF610F"/>
              </a:buClr>
            </a:pPr>
            <a:r>
              <a:rPr lang="en-US" dirty="0"/>
              <a:t>Tailored business illustrations​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E4D7FBD-73FA-5EFC-A9B5-752F76178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6500" y="5032375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81B382-85C3-C940-913F-5CB38A334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5898" y="2007764"/>
            <a:ext cx="3165577" cy="4043363"/>
          </a:xfrm>
        </p:spPr>
        <p:txBody>
          <a:bodyPr/>
          <a:lstStyle/>
          <a:p>
            <a:r>
              <a:rPr lang="en-US" dirty="0"/>
              <a:t>Tool 2</a:t>
            </a:r>
          </a:p>
          <a:p>
            <a:pPr lvl="1"/>
            <a:r>
              <a:rPr lang="en-US" dirty="0"/>
              <a:t>EFFICIENT ELEMENTS</a:t>
            </a:r>
          </a:p>
          <a:p>
            <a:pPr lvl="2"/>
            <a:r>
              <a:rPr lang="en-US" dirty="0"/>
              <a:t>Add-on for PPT </a:t>
            </a:r>
          </a:p>
          <a:p>
            <a:pPr lvl="4"/>
            <a:r>
              <a:rPr lang="en-US" dirty="0"/>
              <a:t>SAVING US UP TO 80% to create concise and structured presentations &amp; DOCUMENTS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5CA87-0E18-454F-B888-F682EC4C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497B-14A5-5443-B3E4-46F4ED5E5B8C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870DE-0077-3646-A84C-19797946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CE49-40F1-FD43-9956-1E705EB5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C80C3-77F7-874E-9CBE-A70B9120D3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Tool 3</a:t>
            </a:r>
          </a:p>
          <a:p>
            <a:pPr lvl="1"/>
            <a:r>
              <a:rPr lang="en-US" dirty="0"/>
              <a:t>SIMPLESAT</a:t>
            </a:r>
          </a:p>
          <a:p>
            <a:pPr lvl="2"/>
            <a:r>
              <a:rPr lang="en-US" dirty="0"/>
              <a:t>Web-based client satisfaction</a:t>
            </a:r>
          </a:p>
          <a:p>
            <a:pPr lvl="4"/>
            <a:r>
              <a:rPr lang="en-US" dirty="0"/>
              <a:t>QUADRUPLED OUR CLIENT feedback, true insights into staff performance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Tool 1</a:t>
            </a:r>
          </a:p>
          <a:p>
            <a:pPr lvl="1"/>
            <a:r>
              <a:rPr lang="en-US" dirty="0"/>
              <a:t>THINKCELL </a:t>
            </a:r>
          </a:p>
          <a:p>
            <a:pPr lvl="2"/>
            <a:r>
              <a:rPr lang="en-US" dirty="0"/>
              <a:t>Add-on for PPT &amp; XLS</a:t>
            </a:r>
          </a:p>
          <a:p>
            <a:pPr lvl="4"/>
            <a:r>
              <a:rPr lang="en-US" dirty="0"/>
              <a:t>Saving us up to 70% time to create tailored and adaptable data visualization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7B66A-A4BD-DD05-35B2-46E49D217186}"/>
              </a:ext>
            </a:extLst>
          </p:cNvPr>
          <p:cNvSpPr txBox="1">
            <a:spLocks/>
          </p:cNvSpPr>
          <p:nvPr/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PRODUCTIVITY </a:t>
            </a:r>
            <a:br>
              <a:rPr lang="en-US" dirty="0"/>
            </a:br>
            <a:r>
              <a:rPr lang="en-US" sz="5400" b="1" dirty="0"/>
              <a:t>TOOL BOX (1/2)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79529-9964-7D27-6E9D-5AB9707D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04" y="3552824"/>
            <a:ext cx="3126358" cy="2628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368EF-8600-DD0C-6B21-944F41611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/>
          <a:stretch/>
        </p:blipFill>
        <p:spPr>
          <a:xfrm>
            <a:off x="4300968" y="3552824"/>
            <a:ext cx="3601280" cy="2600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70EED9-E418-F758-61CB-F2567FA0B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2" r="20141"/>
          <a:stretch/>
        </p:blipFill>
        <p:spPr>
          <a:xfrm>
            <a:off x="9363075" y="4170638"/>
            <a:ext cx="2612677" cy="2010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BAE8E9-77D9-E55A-DD9A-15BA0CACD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524" y="3552824"/>
            <a:ext cx="2198078" cy="1714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40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81B382-85C3-C940-913F-5CB38A334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5898" y="2007764"/>
            <a:ext cx="3165577" cy="4043363"/>
          </a:xfrm>
        </p:spPr>
        <p:txBody>
          <a:bodyPr/>
          <a:lstStyle/>
          <a:p>
            <a:r>
              <a:rPr lang="en-US" dirty="0"/>
              <a:t>Tool 5</a:t>
            </a:r>
          </a:p>
          <a:p>
            <a:pPr lvl="1"/>
            <a:r>
              <a:rPr lang="en-US" dirty="0"/>
              <a:t>CAPACITY PLANNER </a:t>
            </a:r>
          </a:p>
          <a:p>
            <a:pPr lvl="2"/>
            <a:r>
              <a:rPr lang="en-US" dirty="0"/>
              <a:t>Internal XLS</a:t>
            </a:r>
          </a:p>
          <a:p>
            <a:pPr lvl="4"/>
            <a:r>
              <a:rPr lang="en-US" dirty="0"/>
              <a:t>tracking of output &amp; ALLOCATION OF TASKS on hourly basis for all staff – 100% transparency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5CA87-0E18-454F-B888-F682EC4C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497B-14A5-5443-B3E4-46F4ED5E5B8C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870DE-0077-3646-A84C-19797946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CE49-40F1-FD43-9956-1E705EB5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C80C3-77F7-874E-9CBE-A70B9120D3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Tool 6</a:t>
            </a:r>
          </a:p>
          <a:p>
            <a:pPr lvl="1"/>
            <a:r>
              <a:rPr lang="en-US" dirty="0"/>
              <a:t>HEALHTY MINDS</a:t>
            </a:r>
          </a:p>
          <a:p>
            <a:pPr lvl="2"/>
            <a:r>
              <a:rPr lang="en-US" dirty="0"/>
              <a:t>App-based</a:t>
            </a:r>
          </a:p>
          <a:p>
            <a:pPr lvl="4"/>
            <a:r>
              <a:rPr lang="en-US" dirty="0"/>
              <a:t>GUIDED PATH FOR ALL STAFF FOR MORE RESLIENCE AND STRESS MANAGEMENT – </a:t>
            </a:r>
            <a:br>
              <a:rPr lang="en-US" dirty="0"/>
            </a:br>
            <a:r>
              <a:rPr lang="en-US" dirty="0"/>
              <a:t>FREE &amp; SCIENCE BASED! </a:t>
            </a:r>
            <a:r>
              <a:rPr lang="en-US" i="1" dirty="0"/>
              <a:t>Enabled by user group and mental health coach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06903" y="2007764"/>
            <a:ext cx="2922122" cy="4043363"/>
          </a:xfrm>
        </p:spPr>
        <p:txBody>
          <a:bodyPr/>
          <a:lstStyle/>
          <a:p>
            <a:r>
              <a:rPr lang="en-US" dirty="0"/>
              <a:t>Tool 4</a:t>
            </a:r>
          </a:p>
          <a:p>
            <a:pPr lvl="1"/>
            <a:r>
              <a:rPr lang="en-US" dirty="0"/>
              <a:t>MS TEAMS FOR EDU</a:t>
            </a:r>
          </a:p>
          <a:p>
            <a:pPr lvl="2"/>
            <a:r>
              <a:rPr lang="en-US" dirty="0"/>
              <a:t>Education version of MS Teams </a:t>
            </a:r>
          </a:p>
          <a:p>
            <a:pPr lvl="4"/>
            <a:r>
              <a:rPr lang="en-US" dirty="0"/>
              <a:t>PUTS TEAM IN A LEARNING ENVIRONMENT, training assignments, feedback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7B66A-A4BD-DD05-35B2-46E49D217186}"/>
              </a:ext>
            </a:extLst>
          </p:cNvPr>
          <p:cNvSpPr txBox="1">
            <a:spLocks/>
          </p:cNvSpPr>
          <p:nvPr/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PRODUCTIVITY </a:t>
            </a:r>
            <a:br>
              <a:rPr lang="en-US" dirty="0"/>
            </a:br>
            <a:r>
              <a:rPr lang="en-US" sz="5400" b="1" dirty="0"/>
              <a:t>TOOL BOX (2/2)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18BEBB-95C2-0193-C52F-B4B9BDB2F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6806" r="34453" b="27778"/>
          <a:stretch/>
        </p:blipFill>
        <p:spPr>
          <a:xfrm>
            <a:off x="706903" y="3543300"/>
            <a:ext cx="3187033" cy="204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A6F03E-7162-037C-61BE-618F7128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7" y="4065165"/>
            <a:ext cx="1936926" cy="1985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3EE2DD-0A68-BBF2-2E23-08B4F61D4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4452802"/>
            <a:ext cx="3238467" cy="19289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461016-9102-A98E-757D-608D1283B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122" y="3552826"/>
            <a:ext cx="2942054" cy="145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B40FD7-BC95-F0F3-2601-FC4135EE9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09"/>
          <a:stretch/>
        </p:blipFill>
        <p:spPr>
          <a:xfrm>
            <a:off x="8148476" y="3943350"/>
            <a:ext cx="4043524" cy="22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3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744022BE-A009-767A-03EB-4D70A3F1AE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4022BE-A009-767A-03EB-4D70A3F1A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FC274C7-C9EB-264D-8DBE-910D851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DEEP DIVE 1: CLIENT FEEDBACK as source for productivity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83DED-36A7-BA4D-857D-2F58025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CA741-EFF6-9B4F-B80B-0FBBB6871F49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July 2024</a:t>
            </a:fld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D405-56F0-DC4E-A8AE-97B9A2DC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7ACE-9C41-8D4A-9234-B5B6863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5ABD0-F9D2-A178-EFD5-602F1E751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785033"/>
            <a:ext cx="10889456" cy="5287934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BB2D087-87B4-B38B-1475-2BAFDF42C44B}"/>
              </a:ext>
            </a:extLst>
          </p:cNvPr>
          <p:cNvSpPr/>
          <p:nvPr/>
        </p:nvSpPr>
        <p:spPr>
          <a:xfrm>
            <a:off x="7581900" y="866775"/>
            <a:ext cx="2041524" cy="600075"/>
          </a:xfrm>
          <a:prstGeom prst="wedgeRectCallout">
            <a:avLst>
              <a:gd name="adj1" fmla="val 63921"/>
              <a:gd name="adj2" fmla="val 6726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Real-time </a:t>
            </a:r>
            <a:r>
              <a:rPr lang="de-DE" sz="1600" dirty="0" err="1"/>
              <a:t>monitoring</a:t>
            </a:r>
            <a:r>
              <a:rPr lang="de-DE" sz="1600" dirty="0"/>
              <a:t> &amp; </a:t>
            </a:r>
            <a:r>
              <a:rPr lang="de-DE" sz="1600" dirty="0" err="1"/>
              <a:t>alerts</a:t>
            </a:r>
            <a:endParaRPr lang="de-DE" sz="1600" dirty="0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5BDD355-D529-E294-A76E-20D331F9CFD6}"/>
              </a:ext>
            </a:extLst>
          </p:cNvPr>
          <p:cNvSpPr/>
          <p:nvPr/>
        </p:nvSpPr>
        <p:spPr>
          <a:xfrm>
            <a:off x="988219" y="2236787"/>
            <a:ext cx="1457325" cy="600075"/>
          </a:xfrm>
          <a:prstGeom prst="wedgeRectCallout">
            <a:avLst>
              <a:gd name="adj1" fmla="val -70066"/>
              <a:gd name="adj2" fmla="val 2599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Deep-</a:t>
            </a:r>
            <a:r>
              <a:rPr lang="de-DE" sz="1600" dirty="0" err="1"/>
              <a:t>dives</a:t>
            </a:r>
            <a:r>
              <a:rPr lang="de-DE" sz="1600" dirty="0"/>
              <a:t> on </a:t>
            </a:r>
            <a:r>
              <a:rPr lang="de-DE" sz="1600" dirty="0" err="1"/>
              <a:t>staff</a:t>
            </a:r>
            <a:r>
              <a:rPr lang="de-DE" sz="1600" dirty="0"/>
              <a:t> </a:t>
            </a:r>
            <a:r>
              <a:rPr lang="de-DE" sz="1600" dirty="0" err="1"/>
              <a:t>level</a:t>
            </a:r>
            <a:endParaRPr lang="de-DE" sz="1600" dirty="0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770D009B-C84A-1139-CD04-CCD93603B12B}"/>
              </a:ext>
            </a:extLst>
          </p:cNvPr>
          <p:cNvSpPr/>
          <p:nvPr/>
        </p:nvSpPr>
        <p:spPr>
          <a:xfrm>
            <a:off x="314325" y="5314360"/>
            <a:ext cx="1688306" cy="600075"/>
          </a:xfrm>
          <a:prstGeom prst="wedgeRectCallout">
            <a:avLst>
              <a:gd name="adj1" fmla="val 74927"/>
              <a:gd name="adj2" fmla="val -6924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CSAT </a:t>
            </a:r>
            <a:r>
              <a:rPr lang="de-DE" sz="1600" dirty="0" err="1"/>
              <a:t>results</a:t>
            </a:r>
            <a:r>
              <a:rPr lang="de-DE" sz="1600" dirty="0"/>
              <a:t> in </a:t>
            </a:r>
            <a:r>
              <a:rPr lang="de-DE" sz="1600" dirty="0" err="1"/>
              <a:t>renumeration</a:t>
            </a:r>
            <a:endParaRPr lang="de-DE" sz="1600" dirty="0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7CD65B40-0382-FC16-0EBC-35A91FDB509D}"/>
              </a:ext>
            </a:extLst>
          </p:cNvPr>
          <p:cNvSpPr/>
          <p:nvPr/>
        </p:nvSpPr>
        <p:spPr>
          <a:xfrm>
            <a:off x="7286625" y="4305300"/>
            <a:ext cx="2041524" cy="600075"/>
          </a:xfrm>
          <a:prstGeom prst="wedgeRectCallout">
            <a:avLst>
              <a:gd name="adj1" fmla="val -25193"/>
              <a:gd name="adj2" fmla="val 7996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Trend </a:t>
            </a:r>
            <a:br>
              <a:rPr lang="de-DE" sz="1600" dirty="0"/>
            </a:br>
            <a:r>
              <a:rPr lang="de-DE" sz="1600" dirty="0" err="1"/>
              <a:t>analysis</a:t>
            </a:r>
            <a:r>
              <a:rPr lang="de-D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98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744022BE-A009-767A-03EB-4D70A3F1AE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7591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4022BE-A009-767A-03EB-4D70A3F1A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FC274C7-C9EB-264D-8DBE-910D851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DEEP DIVE 1: CLIENT FEEDBACK as source for productivity (cont’d)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83DED-36A7-BA4D-857D-2F58025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CA741-EFF6-9B4F-B80B-0FBBB6871F49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July 2024</a:t>
            </a:fld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D405-56F0-DC4E-A8AE-97B9A2DC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7ACE-9C41-8D4A-9234-B5B6863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78BFCE-E3D5-49B3-3BCF-084E16F2D7FA}"/>
              </a:ext>
            </a:extLst>
          </p:cNvPr>
          <p:cNvCxnSpPr/>
          <p:nvPr/>
        </p:nvCxnSpPr>
        <p:spPr>
          <a:xfrm>
            <a:off x="314325" y="2033081"/>
            <a:ext cx="5705475" cy="0"/>
          </a:xfrm>
          <a:prstGeom prst="line">
            <a:avLst/>
          </a:prstGeom>
          <a:ln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2EB83D-0D5E-5570-BB49-0DEDC880DD6F}"/>
              </a:ext>
            </a:extLst>
          </p:cNvPr>
          <p:cNvCxnSpPr/>
          <p:nvPr/>
        </p:nvCxnSpPr>
        <p:spPr>
          <a:xfrm>
            <a:off x="6172200" y="2033081"/>
            <a:ext cx="5700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7C87A55-2A35-0A30-BA08-F61543E3CAB1}"/>
              </a:ext>
            </a:extLst>
          </p:cNvPr>
          <p:cNvSpPr/>
          <p:nvPr/>
        </p:nvSpPr>
        <p:spPr>
          <a:xfrm>
            <a:off x="316707" y="1799616"/>
            <a:ext cx="2737961" cy="46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rgbClr val="FF610F"/>
                </a:solidFill>
              </a:rPr>
              <a:t>Positive Feedback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30F130A-B52D-4CDF-DCD7-F2D2E4EAA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6036" y="1889760"/>
            <a:ext cx="286642" cy="2866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5253ABA-063C-2045-B100-146EA34DE371}"/>
              </a:ext>
            </a:extLst>
          </p:cNvPr>
          <p:cNvSpPr/>
          <p:nvPr/>
        </p:nvSpPr>
        <p:spPr>
          <a:xfrm>
            <a:off x="6169819" y="1799616"/>
            <a:ext cx="2737961" cy="46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Negative Feedback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6CCD855-5715-099A-7DB6-80088BC734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8495473" y="1889760"/>
            <a:ext cx="286642" cy="28664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5FDF18A-A2B8-0F0D-D326-3B5C1FE0381D}"/>
              </a:ext>
            </a:extLst>
          </p:cNvPr>
          <p:cNvSpPr/>
          <p:nvPr/>
        </p:nvSpPr>
        <p:spPr>
          <a:xfrm>
            <a:off x="314325" y="2326639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Positive feedback serves as a </a:t>
            </a:r>
            <a:r>
              <a:rPr lang="en-US" sz="1600" b="1" dirty="0">
                <a:solidFill>
                  <a:srgbClr val="FF610F"/>
                </a:solidFill>
              </a:rPr>
              <a:t>morale booster </a:t>
            </a:r>
            <a:r>
              <a:rPr lang="en-US" sz="1600" dirty="0">
                <a:solidFill>
                  <a:schemeClr val="tx1"/>
                </a:solidFill>
              </a:rPr>
              <a:t>for our team.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24503-7482-43F2-234D-3CAC077E07BB}"/>
              </a:ext>
            </a:extLst>
          </p:cNvPr>
          <p:cNvSpPr/>
          <p:nvPr/>
        </p:nvSpPr>
        <p:spPr>
          <a:xfrm>
            <a:off x="314325" y="3169144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By reviewing feedback, we can find and record </a:t>
            </a:r>
            <a:r>
              <a:rPr lang="en-US" sz="1600" b="1" dirty="0">
                <a:solidFill>
                  <a:srgbClr val="FF610F"/>
                </a:solidFill>
              </a:rPr>
              <a:t>what works best</a:t>
            </a:r>
            <a:r>
              <a:rPr lang="en-US" sz="1600" dirty="0">
                <a:solidFill>
                  <a:srgbClr val="FF610F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for our clients (i.e. being more productive)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81DB1D-4C6B-A2C5-EC3F-9C7A67D17DF9}"/>
              </a:ext>
            </a:extLst>
          </p:cNvPr>
          <p:cNvSpPr/>
          <p:nvPr/>
        </p:nvSpPr>
        <p:spPr>
          <a:xfrm>
            <a:off x="314325" y="4011649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Provides </a:t>
            </a:r>
            <a:r>
              <a:rPr lang="en-US" sz="1600" b="1" dirty="0">
                <a:solidFill>
                  <a:srgbClr val="FF610F"/>
                </a:solidFill>
              </a:rPr>
              <a:t>validation</a:t>
            </a:r>
            <a:r>
              <a:rPr lang="en-US" sz="1600" dirty="0">
                <a:solidFill>
                  <a:schemeClr val="tx1"/>
                </a:solidFill>
              </a:rPr>
              <a:t> for </a:t>
            </a:r>
            <a:r>
              <a:rPr lang="en-US" sz="1600" b="1" dirty="0">
                <a:solidFill>
                  <a:srgbClr val="FF610F"/>
                </a:solidFill>
              </a:rPr>
              <a:t>new ideas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b="1" dirty="0">
                <a:solidFill>
                  <a:srgbClr val="FF610F"/>
                </a:solidFill>
              </a:rPr>
              <a:t>innovative approaches</a:t>
            </a:r>
            <a:r>
              <a:rPr lang="en-US" sz="1600" dirty="0">
                <a:solidFill>
                  <a:schemeClr val="tx1"/>
                </a:solidFill>
              </a:rPr>
              <a:t> that have been successfully implemented.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A0726C-805F-BA0A-9CA9-A9F73A119E12}"/>
              </a:ext>
            </a:extLst>
          </p:cNvPr>
          <p:cNvSpPr/>
          <p:nvPr/>
        </p:nvSpPr>
        <p:spPr>
          <a:xfrm>
            <a:off x="6167437" y="2326639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We perform a </a:t>
            </a:r>
            <a:r>
              <a:rPr lang="en-US" sz="1600" b="1" dirty="0">
                <a:solidFill>
                  <a:schemeClr val="tx1"/>
                </a:solidFill>
              </a:rPr>
              <a:t>thorough analysis</a:t>
            </a:r>
            <a:r>
              <a:rPr lang="en-US" sz="1600" dirty="0">
                <a:solidFill>
                  <a:schemeClr val="tx1"/>
                </a:solidFill>
              </a:rPr>
              <a:t> of the feedback to identify the </a:t>
            </a:r>
            <a:r>
              <a:rPr lang="en-US" sz="1600" b="1" dirty="0">
                <a:solidFill>
                  <a:schemeClr val="tx1"/>
                </a:solidFill>
              </a:rPr>
              <a:t>underlying causes </a:t>
            </a:r>
            <a:r>
              <a:rPr lang="en-US" sz="1600" dirty="0">
                <a:solidFill>
                  <a:schemeClr val="tx1"/>
                </a:solidFill>
              </a:rPr>
              <a:t>of the issues raised.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23EDC06-D905-BD01-3F47-83042782FA78}"/>
              </a:ext>
            </a:extLst>
          </p:cNvPr>
          <p:cNvSpPr/>
          <p:nvPr/>
        </p:nvSpPr>
        <p:spPr>
          <a:xfrm>
            <a:off x="6167437" y="3169144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We </a:t>
            </a:r>
            <a:r>
              <a:rPr lang="en-US" sz="1600" b="1" dirty="0">
                <a:solidFill>
                  <a:schemeClr val="tx1"/>
                </a:solidFill>
              </a:rPr>
              <a:t>integrate</a:t>
            </a:r>
            <a:r>
              <a:rPr lang="en-US" sz="1600" dirty="0">
                <a:solidFill>
                  <a:schemeClr val="tx1"/>
                </a:solidFill>
              </a:rPr>
              <a:t> feedback into our </a:t>
            </a:r>
            <a:r>
              <a:rPr lang="en-US" sz="1600" b="1" dirty="0">
                <a:solidFill>
                  <a:schemeClr val="tx1"/>
                </a:solidFill>
              </a:rPr>
              <a:t>quality assurance processes</a:t>
            </a:r>
            <a:r>
              <a:rPr lang="en-US" sz="1600" dirty="0">
                <a:solidFill>
                  <a:schemeClr val="tx1"/>
                </a:solidFill>
              </a:rPr>
              <a:t> to ensure continuous improvement.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2358F80-E0A9-4500-9873-D492116014DA}"/>
              </a:ext>
            </a:extLst>
          </p:cNvPr>
          <p:cNvSpPr/>
          <p:nvPr/>
        </p:nvSpPr>
        <p:spPr>
          <a:xfrm>
            <a:off x="6167437" y="4011649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We can </a:t>
            </a:r>
            <a:r>
              <a:rPr lang="en-US" sz="1600" b="1" dirty="0">
                <a:solidFill>
                  <a:schemeClr val="tx1"/>
                </a:solidFill>
              </a:rPr>
              <a:t>upskill</a:t>
            </a:r>
            <a:r>
              <a:rPr lang="en-US" sz="1600" dirty="0">
                <a:solidFill>
                  <a:schemeClr val="tx1"/>
                </a:solidFill>
              </a:rPr>
              <a:t> our team in areas identified by clients, to meet client expectations and </a:t>
            </a:r>
            <a:r>
              <a:rPr lang="en-US" sz="1600" b="1" dirty="0">
                <a:solidFill>
                  <a:schemeClr val="tx1"/>
                </a:solidFill>
              </a:rPr>
              <a:t>avoid similar issues </a:t>
            </a:r>
            <a:r>
              <a:rPr lang="en-US" sz="1600" dirty="0">
                <a:solidFill>
                  <a:schemeClr val="tx1"/>
                </a:solidFill>
              </a:rPr>
              <a:t>in the future.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14D22E1-0C1F-D85C-1CB6-6DA52AB258A1}"/>
              </a:ext>
            </a:extLst>
          </p:cNvPr>
          <p:cNvCxnSpPr/>
          <p:nvPr/>
        </p:nvCxnSpPr>
        <p:spPr>
          <a:xfrm>
            <a:off x="558166" y="3111416"/>
            <a:ext cx="546163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CCCACEC-4CCD-5482-E01F-0FFA85CFAE81}"/>
              </a:ext>
            </a:extLst>
          </p:cNvPr>
          <p:cNvCxnSpPr/>
          <p:nvPr/>
        </p:nvCxnSpPr>
        <p:spPr>
          <a:xfrm>
            <a:off x="558166" y="3953922"/>
            <a:ext cx="546163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54CC90F-BA6D-5CF6-603D-6F6AC3A3BAC6}"/>
              </a:ext>
            </a:extLst>
          </p:cNvPr>
          <p:cNvCxnSpPr/>
          <p:nvPr/>
        </p:nvCxnSpPr>
        <p:spPr>
          <a:xfrm>
            <a:off x="6411278" y="3111416"/>
            <a:ext cx="546163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1909A92-8B3A-F9D0-AEDE-90B46CCBB8D3}"/>
              </a:ext>
            </a:extLst>
          </p:cNvPr>
          <p:cNvCxnSpPr/>
          <p:nvPr/>
        </p:nvCxnSpPr>
        <p:spPr>
          <a:xfrm>
            <a:off x="6411278" y="3953922"/>
            <a:ext cx="546163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56154743-D13C-F21F-D182-F9A050D8AA46}"/>
              </a:ext>
            </a:extLst>
          </p:cNvPr>
          <p:cNvSpPr/>
          <p:nvPr/>
        </p:nvSpPr>
        <p:spPr>
          <a:xfrm>
            <a:off x="314325" y="2620528"/>
            <a:ext cx="139272" cy="1392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FF206B4-D6E3-8735-C66E-EE7473FDA615}"/>
              </a:ext>
            </a:extLst>
          </p:cNvPr>
          <p:cNvSpPr/>
          <p:nvPr/>
        </p:nvSpPr>
        <p:spPr>
          <a:xfrm>
            <a:off x="314325" y="3463033"/>
            <a:ext cx="139272" cy="1392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B796C34-E57D-D491-0C57-CEFAD51DC094}"/>
              </a:ext>
            </a:extLst>
          </p:cNvPr>
          <p:cNvSpPr/>
          <p:nvPr/>
        </p:nvSpPr>
        <p:spPr>
          <a:xfrm>
            <a:off x="314325" y="4305538"/>
            <a:ext cx="139272" cy="1392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3DAC4E0-B26E-6656-F671-27E739352401}"/>
              </a:ext>
            </a:extLst>
          </p:cNvPr>
          <p:cNvCxnSpPr>
            <a:cxnSpLocks/>
            <a:stCxn id="76" idx="4"/>
            <a:endCxn id="10" idx="0"/>
          </p:cNvCxnSpPr>
          <p:nvPr/>
        </p:nvCxnSpPr>
        <p:spPr>
          <a:xfrm>
            <a:off x="383961" y="2759800"/>
            <a:ext cx="0" cy="2363863"/>
          </a:xfrm>
          <a:prstGeom prst="line">
            <a:avLst/>
          </a:prstGeom>
          <a:ln w="127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ACD2439A-11D7-BE4B-3897-A657878DE6B2}"/>
              </a:ext>
            </a:extLst>
          </p:cNvPr>
          <p:cNvSpPr/>
          <p:nvPr/>
        </p:nvSpPr>
        <p:spPr>
          <a:xfrm>
            <a:off x="6167438" y="2620528"/>
            <a:ext cx="139272" cy="13927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2CB3CAE-6B1C-B312-0E59-FB560AEAC157}"/>
              </a:ext>
            </a:extLst>
          </p:cNvPr>
          <p:cNvSpPr/>
          <p:nvPr/>
        </p:nvSpPr>
        <p:spPr>
          <a:xfrm>
            <a:off x="6167438" y="3463033"/>
            <a:ext cx="139272" cy="13927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3AF3E6-746C-F7CE-591C-5F51E3C154FF}"/>
              </a:ext>
            </a:extLst>
          </p:cNvPr>
          <p:cNvSpPr/>
          <p:nvPr/>
        </p:nvSpPr>
        <p:spPr>
          <a:xfrm>
            <a:off x="6167438" y="4305538"/>
            <a:ext cx="139272" cy="13927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24DFCF5-F167-EFAC-3E8D-C1F82E93F5C5}"/>
              </a:ext>
            </a:extLst>
          </p:cNvPr>
          <p:cNvCxnSpPr>
            <a:cxnSpLocks/>
            <a:stCxn id="85" idx="4"/>
            <a:endCxn id="87" idx="0"/>
          </p:cNvCxnSpPr>
          <p:nvPr/>
        </p:nvCxnSpPr>
        <p:spPr>
          <a:xfrm>
            <a:off x="6237074" y="2759800"/>
            <a:ext cx="0" cy="1545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072786-BAA1-2FD0-52FD-4F5040E1B814}"/>
              </a:ext>
            </a:extLst>
          </p:cNvPr>
          <p:cNvSpPr/>
          <p:nvPr/>
        </p:nvSpPr>
        <p:spPr>
          <a:xfrm>
            <a:off x="314325" y="4829774"/>
            <a:ext cx="5705475" cy="727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Triggers </a:t>
            </a:r>
            <a:r>
              <a:rPr lang="en-US" sz="1600" b="1" dirty="0">
                <a:solidFill>
                  <a:srgbClr val="FF610F"/>
                </a:solidFill>
              </a:rPr>
              <a:t>monthly and quarterly staff bonus </a:t>
            </a:r>
            <a:r>
              <a:rPr lang="en-US" sz="1600" dirty="0">
                <a:solidFill>
                  <a:schemeClr val="tx1"/>
                </a:solidFill>
              </a:rPr>
              <a:t>(renumeration), considered for promotions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35D5B7-A305-BD33-64E2-3CAABF355BAB}"/>
              </a:ext>
            </a:extLst>
          </p:cNvPr>
          <p:cNvSpPr/>
          <p:nvPr/>
        </p:nvSpPr>
        <p:spPr>
          <a:xfrm>
            <a:off x="314325" y="5123663"/>
            <a:ext cx="139272" cy="1392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83B022-22BD-8DE6-698C-31B248E16368}"/>
              </a:ext>
            </a:extLst>
          </p:cNvPr>
          <p:cNvCxnSpPr/>
          <p:nvPr/>
        </p:nvCxnSpPr>
        <p:spPr>
          <a:xfrm>
            <a:off x="558166" y="4784236"/>
            <a:ext cx="546163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05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03DF1-98E4-7943-9E91-F0FC396A8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FF610D"/>
          </a:solidFill>
        </p:spPr>
        <p:txBody>
          <a:bodyPr/>
          <a:lstStyle/>
          <a:p>
            <a:r>
              <a:rPr lang="en-US" dirty="0"/>
              <a:t>89%</a:t>
            </a:r>
          </a:p>
          <a:p>
            <a:pPr lvl="1"/>
            <a:r>
              <a:rPr lang="en-US" dirty="0"/>
              <a:t>OF THE TOP 100 US BLUE CHIP COMPANIES USE THINKCELL, A CHARTING AND LAYOUT AUTOMATION TOOL – BOOSTING EFFICENCY AND QUALITY. IT MAKES STAFF MORE PRODUCTIVE, BUT MOREOVER IT ALLOWS MANAGERS TO UNDERSTAND FINALLY THE DATA OUTPUT OF THEIR TEAMS.</a:t>
            </a:r>
          </a:p>
          <a:p>
            <a:pPr lvl="4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9DB19B-6D4C-084D-A2A3-169ED1D1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9429750" cy="378198"/>
          </a:xfrm>
        </p:spPr>
        <p:txBody>
          <a:bodyPr/>
          <a:lstStyle/>
          <a:p>
            <a:r>
              <a:rPr lang="en-US" dirty="0"/>
              <a:t>DEEP DIVE 2: THINKCELL as productivity booster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8684D-0CCF-7041-9ED4-8C538068C4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/>
              <a:t>Financial &amp; data charts can be painful. Often, staff does not use automation. </a:t>
            </a:r>
            <a:r>
              <a:rPr lang="en-US" sz="2000" dirty="0"/>
              <a:t>Usually, the teams start to manually update numbers and pushing around shapes, creating faulty and confusing outputs. It takes forever and does not fulfill reporting requirements of managers.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31C1D-DC4E-7643-A264-BC95830A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3986-7BF2-0746-AD8B-D1EB6734F17D}" type="datetime3">
              <a:rPr lang="en-US" smtClean="0"/>
              <a:t>22 July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4156D-E726-F847-9DDB-F59B6EF8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Productivity Hacks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6CE3-2EB6-7F47-B775-EC5DEF31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4DC7D-B4E2-F539-5251-2E6BA5A0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955160"/>
            <a:ext cx="8740659" cy="30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1F2AA-279F-3F49-99E3-9856F104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461C-5172-6C42-A812-D40C9894CAAE}" type="datetime3">
              <a:rPr lang="en-US" smtClean="0"/>
              <a:t>22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D99BA-595C-7A41-9A32-FDAAF909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923F-B4C4-D146-B813-1BBB355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07DD5-EC8E-C54F-A7D4-153F9A316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6" y="341313"/>
            <a:ext cx="3760787" cy="5694362"/>
          </a:xfrm>
        </p:spPr>
        <p:txBody>
          <a:bodyPr/>
          <a:lstStyle/>
          <a:p>
            <a:pPr marL="182563" indent="-166688"/>
            <a:r>
              <a:rPr lang="en-US" dirty="0"/>
              <a:t>DEEP DIVE 3:</a:t>
            </a:r>
            <a:br>
              <a:rPr lang="en-US" dirty="0"/>
            </a:br>
            <a:br>
              <a:rPr lang="en-US" dirty="0"/>
            </a:br>
            <a:r>
              <a:rPr lang="en-US" sz="6000" b="1" dirty="0"/>
              <a:t>LISTEN</a:t>
            </a:r>
            <a:r>
              <a:rPr lang="en-US" b="1" dirty="0"/>
              <a:t> </a:t>
            </a:r>
            <a:r>
              <a:rPr lang="en-US" dirty="0"/>
              <a:t>TO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THE TEAM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rgbClr val="FF610F"/>
                </a:solidFill>
              </a:rPr>
              <a:t>COLLECTING</a:t>
            </a:r>
            <a:r>
              <a:rPr lang="en-US" sz="2000" b="0" dirty="0">
                <a:solidFill>
                  <a:srgbClr val="FF610F"/>
                </a:solidFill>
              </a:rPr>
              <a:t>, </a:t>
            </a:r>
            <a:r>
              <a:rPr lang="en-US" sz="2000" dirty="0">
                <a:solidFill>
                  <a:srgbClr val="FF610F"/>
                </a:solidFill>
              </a:rPr>
              <a:t>FILTERING</a:t>
            </a:r>
            <a:r>
              <a:rPr lang="en-US" sz="2000" b="0" dirty="0">
                <a:solidFill>
                  <a:srgbClr val="FF610F"/>
                </a:solidFill>
              </a:rPr>
              <a:t>, </a:t>
            </a:r>
            <a:r>
              <a:rPr lang="en-US" sz="2000" dirty="0">
                <a:solidFill>
                  <a:srgbClr val="FF610F"/>
                </a:solidFill>
              </a:rPr>
              <a:t>CHALLENGING</a:t>
            </a:r>
            <a:r>
              <a:rPr lang="en-US" sz="2000" b="0" dirty="0">
                <a:solidFill>
                  <a:srgbClr val="FF610F"/>
                </a:solidFill>
              </a:rPr>
              <a:t> and </a:t>
            </a:r>
            <a:r>
              <a:rPr lang="en-US" sz="2000" dirty="0">
                <a:solidFill>
                  <a:srgbClr val="FF610F"/>
                </a:solidFill>
              </a:rPr>
              <a:t>IMPLEMENTING</a:t>
            </a:r>
            <a:r>
              <a:rPr lang="en-US" sz="2000" b="0" dirty="0">
                <a:solidFill>
                  <a:srgbClr val="FF610F"/>
                </a:solidFill>
              </a:rPr>
              <a:t> </a:t>
            </a:r>
            <a:r>
              <a:rPr lang="en-US" sz="2000" b="0" dirty="0"/>
              <a:t>TEAM FEEDBACK IS HARD, but </a:t>
            </a:r>
            <a:br>
              <a:rPr lang="en-US" sz="2000" b="0" dirty="0"/>
            </a:br>
            <a:r>
              <a:rPr lang="en-US" sz="2000" b="0" dirty="0"/>
              <a:t>worth the work </a:t>
            </a:r>
          </a:p>
          <a:p>
            <a:pPr lvl="2"/>
            <a:r>
              <a:rPr lang="en-US" dirty="0"/>
              <a:t>SOME OF OUR BEST INNOVATIONS started with staff feedback!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2DC15C9-3A8D-8847-8FD7-3F21D1143A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91000" y="0"/>
            <a:ext cx="8001000" cy="6858000"/>
          </a:xfrm>
        </p:spPr>
      </p:pic>
    </p:spTree>
    <p:extLst>
      <p:ext uri="{BB962C8B-B14F-4D97-AF65-F5344CB8AC3E}">
        <p14:creationId xmlns:p14="http://schemas.microsoft.com/office/powerpoint/2010/main" val="404212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8140-24C0-B646-8E82-5F287928D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956E-D1D7-0946-BE71-6B7039C0D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BENJAMIN SCHUNKE &amp; KWAME OSEI-TUTU</a:t>
            </a:r>
          </a:p>
          <a:p>
            <a:r>
              <a:rPr lang="en-US" dirty="0"/>
              <a:t>Co-</a:t>
            </a:r>
            <a:r>
              <a:rPr lang="en-US" dirty="0" err="1"/>
              <a:t>FOUNDers</a:t>
            </a:r>
            <a:r>
              <a:rPr lang="en-US" dirty="0"/>
              <a:t> FAIRPOINTERS – AZUBI AFRICA </a:t>
            </a:r>
          </a:p>
          <a:p>
            <a:pPr lvl="1"/>
            <a:r>
              <a:rPr lang="en-US" dirty="0">
                <a:hlinkClick r:id="rId2"/>
              </a:rPr>
              <a:t>benjamin.schunke@azubiafrica.org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kwame.osei-tutu@azubiafrica.org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769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e7ea6e-673f-40ae-a11d-1f24fe44044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390</TotalTime>
  <Words>666</Words>
  <Application>Microsoft Office PowerPoint</Application>
  <PresentationFormat>Widescreen</PresentationFormat>
  <Paragraphs>96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GT Pressura Mono</vt:lpstr>
      <vt:lpstr>System Font Regular</vt:lpstr>
      <vt:lpstr>Office Theme</vt:lpstr>
      <vt:lpstr>think-cell Slide</vt:lpstr>
      <vt:lpstr>Productivity hacks for managers and their teams</vt:lpstr>
      <vt:lpstr>Our company FAIRPOINTERS – we are all about PRODUCTIVITY </vt:lpstr>
      <vt:lpstr>PowerPoint Presentation</vt:lpstr>
      <vt:lpstr>PowerPoint Presentation</vt:lpstr>
      <vt:lpstr>DEEP DIVE 1: CLIENT FEEDBACK as source for productivity </vt:lpstr>
      <vt:lpstr>DEEP DIVE 1: CLIENT FEEDBACK as source for productivity (cont’d)  </vt:lpstr>
      <vt:lpstr>DEEP DIVE 2: THINKCELL as productivity booster</vt:lpstr>
      <vt:lpstr>PowerPoint Presentation</vt:lpstr>
      <vt:lpstr>Thank you</vt:lpstr>
    </vt:vector>
  </TitlesOfParts>
  <Manager/>
  <Company>Project Management Institute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Ryan Brooks</dc:creator>
  <cp:keywords/>
  <dc:description/>
  <cp:lastModifiedBy>Benjamin Schunke</cp:lastModifiedBy>
  <cp:revision>37</cp:revision>
  <cp:lastPrinted>2019-09-11T19:09:11Z</cp:lastPrinted>
  <dcterms:created xsi:type="dcterms:W3CDTF">2019-09-17T13:44:43Z</dcterms:created>
  <dcterms:modified xsi:type="dcterms:W3CDTF">2024-07-22T19:54:19Z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